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aleway SemiBold"/>
      <p:regular r:id="rId30"/>
      <p:bold r:id="rId31"/>
      <p:italic r:id="rId32"/>
      <p:boldItalic r:id="rId33"/>
    </p:embeddedFont>
    <p:embeddedFont>
      <p:font typeface="Raleway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iI6TjnBU+DHGAdNNMQ3q7o+FSZ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regular.fntdata"/><Relationship Id="rId25" Type="http://schemas.openxmlformats.org/officeDocument/2006/relationships/slide" Target="slides/slide21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SemiBold-bold.fntdata"/><Relationship Id="rId30" Type="http://schemas.openxmlformats.org/officeDocument/2006/relationships/font" Target="fonts/RalewaySemiBold-regular.fntdata"/><Relationship Id="rId11" Type="http://schemas.openxmlformats.org/officeDocument/2006/relationships/slide" Target="slides/slide7.xml"/><Relationship Id="rId33" Type="http://schemas.openxmlformats.org/officeDocument/2006/relationships/font" Target="fonts/RalewaySemiBold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SemiBold-italic.fntdata"/><Relationship Id="rId13" Type="http://schemas.openxmlformats.org/officeDocument/2006/relationships/slide" Target="slides/slide9.xml"/><Relationship Id="rId35" Type="http://schemas.openxmlformats.org/officeDocument/2006/relationships/font" Target="fonts/RalewayMedium-bold.fntdata"/><Relationship Id="rId12" Type="http://schemas.openxmlformats.org/officeDocument/2006/relationships/slide" Target="slides/slide8.xml"/><Relationship Id="rId34" Type="http://schemas.openxmlformats.org/officeDocument/2006/relationships/font" Target="fonts/RalewayMedium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Medium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b54a69e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8b54a69e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54a69e3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8b54a69e3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b54a69e3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8b54a69e3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54a69e3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8b54a69e3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b54a69e3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8b54a69e3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b54a69e3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8b54a69e3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54a69e3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8b54a69e3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b54a69e3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8b54a69e3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b54a69e3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8b54a69e3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8b54a69e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g8b54a69e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b54a69e3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8b54a69e3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b54a69e3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8b54a69e3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b54a69e3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8b54a69e3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b54a69e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8b54a69e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6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67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6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6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" name="Google Shape;1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8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9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4" name="Google Shape;2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8"/>
          <p:cNvSpPr/>
          <p:nvPr/>
        </p:nvSpPr>
        <p:spPr>
          <a:xfrm>
            <a:off x="-21925" y="-10975"/>
            <a:ext cx="9212100" cy="519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alu\Desktop\Freelance\2016\Digital House\B2B\img\logo2.png" id="30" name="Google Shape;3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7550" y="4549948"/>
            <a:ext cx="1208087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2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5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JQuery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b54a69e3e_0_5"/>
          <p:cNvSpPr txBox="1"/>
          <p:nvPr>
            <p:ph idx="4294967295" type="subTitle"/>
          </p:nvPr>
        </p:nvSpPr>
        <p:spPr>
          <a:xfrm>
            <a:off x="223500" y="880700"/>
            <a:ext cx="88275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before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“&lt;trecho&gt;html&lt;/trecho&gt;”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after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“&lt;trecho&gt;html&lt;/trecho&gt;”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sz="240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wrap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“&lt;trecho&gt;html&lt;/trecho&gt;”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attr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“atributo”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2400">
                <a:solidFill>
                  <a:srgbClr val="8E7CC3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sz="240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" name="Google Shape;101;g8b54a69e3e_0_5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Algumas funcionalidades - HTML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/>
        </p:nvSpPr>
        <p:spPr>
          <a:xfrm>
            <a:off x="394050" y="976900"/>
            <a:ext cx="8139000" cy="3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-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Usamos .on() para atribuir um evento à um seletor na seguinte forma:</a:t>
            </a:r>
            <a:endParaRPr b="0" i="0" sz="18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“event”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6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nomeFuncao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Char char="-"/>
            </a:pPr>
            <a:r>
              <a:rPr lang="pt-BR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Usamos .off() para remover um evento de um seletor nas seguintes formas:</a:t>
            </a:r>
            <a:endParaRPr sz="18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	</a:t>
            </a: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off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b="1" lang="pt-BR" sz="16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Remove todos os eventos do seletor</a:t>
            </a:r>
            <a:endParaRPr sz="1800">
              <a:solidFill>
                <a:srgbClr val="99999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	</a:t>
            </a: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off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“event”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pt-BR" sz="16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Remove todos os eventos do tipo “event”.</a:t>
            </a:r>
            <a:endParaRPr b="1"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sz="16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off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“event”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6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nomeFuncao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pt-BR" sz="16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Remove o evento do tipo “event” que chama a função nomeFuncao.</a:t>
            </a:r>
            <a:endParaRPr b="1"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sz="16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off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“event”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“sub-seletor”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6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nomeFuncao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pt-BR" sz="16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?</a:t>
            </a:r>
            <a:endParaRPr b="1"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Trabalhando com eventos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b54a69e3e_0_40"/>
          <p:cNvSpPr txBox="1"/>
          <p:nvPr/>
        </p:nvSpPr>
        <p:spPr>
          <a:xfrm>
            <a:off x="394050" y="976900"/>
            <a:ext cx="8139000" cy="3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-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Usamos .one() para atribuir um evento que deverá ser escutado somente a primeira vez à um seletor na seguinte forma:</a:t>
            </a:r>
            <a:endParaRPr b="0" i="0" sz="18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one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“event”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6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nomeFuncao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g8b54a69e3e_0_40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Trabalhando com eventos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b54a69e3e_0_45"/>
          <p:cNvSpPr txBox="1"/>
          <p:nvPr/>
        </p:nvSpPr>
        <p:spPr>
          <a:xfrm>
            <a:off x="394050" y="976900"/>
            <a:ext cx="3321000" cy="28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Char char="-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click</a:t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-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mouseover</a:t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-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mouseleave</a:t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-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mousemove</a:t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-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change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g8b54a69e3e_0_45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Tipos de eventos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20" name="Google Shape;120;g8b54a69e3e_0_45"/>
          <p:cNvSpPr txBox="1"/>
          <p:nvPr/>
        </p:nvSpPr>
        <p:spPr>
          <a:xfrm>
            <a:off x="3944575" y="976900"/>
            <a:ext cx="3182400" cy="28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Char char="-"/>
            </a:pPr>
            <a:r>
              <a:rPr lang="pt-BR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input</a:t>
            </a:r>
            <a:endParaRPr sz="18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Char char="-"/>
            </a:pPr>
            <a:r>
              <a:rPr lang="pt-BR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blur</a:t>
            </a:r>
            <a:endParaRPr sz="18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Char char="-"/>
            </a:pPr>
            <a:r>
              <a:rPr lang="pt-BR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focus</a:t>
            </a:r>
            <a:endParaRPr sz="18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Char char="-"/>
            </a:pPr>
            <a:r>
              <a:rPr lang="pt-BR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dblclick</a:t>
            </a:r>
            <a:endParaRPr sz="18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b54a69e3e_0_61"/>
          <p:cNvSpPr txBox="1"/>
          <p:nvPr/>
        </p:nvSpPr>
        <p:spPr>
          <a:xfrm>
            <a:off x="394050" y="976900"/>
            <a:ext cx="8139000" cy="3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Defina o que este pedaço de código faz: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" name="Google Shape;126;g8b54a69e3e_0_61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Desafio I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27" name="Google Shape;127;g8b54a69e3e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950" y="1694600"/>
            <a:ext cx="39433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b54a69e3e_0_52"/>
          <p:cNvSpPr txBox="1"/>
          <p:nvPr/>
        </p:nvSpPr>
        <p:spPr>
          <a:xfrm>
            <a:off x="394050" y="976900"/>
            <a:ext cx="6392400" cy="28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Diga o que este código faz: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g8b54a69e3e_0_52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Desafio II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34" name="Google Shape;134;g8b54a69e3e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425" y="1596963"/>
            <a:ext cx="497205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54a69e3e_0_67"/>
          <p:cNvSpPr txBox="1"/>
          <p:nvPr/>
        </p:nvSpPr>
        <p:spPr>
          <a:xfrm>
            <a:off x="3354325" y="1709575"/>
            <a:ext cx="49566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Algumas animações padrão para facilitar a vida do desenvolvedor.</a:t>
            </a:r>
            <a:endParaRPr b="1" sz="16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0" name="Google Shape;140;g8b54a69e3e_0_67"/>
          <p:cNvSpPr txBox="1"/>
          <p:nvPr>
            <p:ph type="title"/>
          </p:nvPr>
        </p:nvSpPr>
        <p:spPr>
          <a:xfrm>
            <a:off x="3609326" y="807425"/>
            <a:ext cx="5453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Trabalhando com animação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41" name="Google Shape;141;g8b54a69e3e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1050" y="0"/>
            <a:ext cx="5400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b54a69e3e_0_74"/>
          <p:cNvSpPr txBox="1"/>
          <p:nvPr/>
        </p:nvSpPr>
        <p:spPr>
          <a:xfrm>
            <a:off x="355225" y="1235925"/>
            <a:ext cx="34044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hide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toggle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fadeOut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fadeIn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fadeToggle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" name="Google Shape;147;g8b54a69e3e_0_74"/>
          <p:cNvSpPr txBox="1"/>
          <p:nvPr>
            <p:ph type="title"/>
          </p:nvPr>
        </p:nvSpPr>
        <p:spPr>
          <a:xfrm>
            <a:off x="182801" y="156175"/>
            <a:ext cx="5453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Trabalhando com animação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48" name="Google Shape;148;g8b54a69e3e_0_74"/>
          <p:cNvSpPr txBox="1"/>
          <p:nvPr/>
        </p:nvSpPr>
        <p:spPr>
          <a:xfrm>
            <a:off x="4037775" y="1235925"/>
            <a:ext cx="35256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slideUp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slideDown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slideToggle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6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animate</a:t>
            </a:r>
            <a:r>
              <a:rPr b="1" lang="pt-BR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" name="Google Shape;149;g8b54a69e3e_0_74"/>
          <p:cNvSpPr txBox="1"/>
          <p:nvPr/>
        </p:nvSpPr>
        <p:spPr>
          <a:xfrm>
            <a:off x="4037775" y="3100875"/>
            <a:ext cx="3870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8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animate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b54a69e3e_0_83"/>
          <p:cNvSpPr txBox="1"/>
          <p:nvPr/>
        </p:nvSpPr>
        <p:spPr>
          <a:xfrm>
            <a:off x="355225" y="1235925"/>
            <a:ext cx="82074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aleway"/>
                <a:ea typeface="Raleway"/>
                <a:cs typeface="Raleway"/>
                <a:sym typeface="Raleway"/>
              </a:rPr>
              <a:t>Função especial que possibilita a criação rápida de animações personalizadas.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8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animate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b="1" lang="pt-BR" sz="18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estilos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b="1" lang="pt-BR" sz="18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duração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8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</p:txBody>
      </p:sp>
      <p:sp>
        <p:nvSpPr>
          <p:cNvPr id="155" name="Google Shape;155;g8b54a69e3e_0_83"/>
          <p:cNvSpPr txBox="1"/>
          <p:nvPr>
            <p:ph type="title"/>
          </p:nvPr>
        </p:nvSpPr>
        <p:spPr>
          <a:xfrm>
            <a:off x="182800" y="156175"/>
            <a:ext cx="7499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Trabalhando com animação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b54a69e3e_0_90"/>
          <p:cNvSpPr txBox="1"/>
          <p:nvPr/>
        </p:nvSpPr>
        <p:spPr>
          <a:xfrm>
            <a:off x="814075" y="1235925"/>
            <a:ext cx="77487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8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“div”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1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animate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pt-BR" sz="18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width: </a:t>
            </a:r>
            <a:r>
              <a:rPr b="1" lang="pt-BR" sz="18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“300px”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endParaRPr b="1"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b="1"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nextAnimation</a:t>
            </a:r>
            <a:endParaRPr b="1" sz="1800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/>
          </a:p>
        </p:txBody>
      </p:sp>
      <p:sp>
        <p:nvSpPr>
          <p:cNvPr id="161" name="Google Shape;161;g8b54a69e3e_0_90"/>
          <p:cNvSpPr txBox="1"/>
          <p:nvPr>
            <p:ph type="title"/>
          </p:nvPr>
        </p:nvSpPr>
        <p:spPr>
          <a:xfrm>
            <a:off x="182800" y="156175"/>
            <a:ext cx="7499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Exemplo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8b54a69e3e_0_15"/>
          <p:cNvSpPr txBox="1"/>
          <p:nvPr>
            <p:ph type="title"/>
          </p:nvPr>
        </p:nvSpPr>
        <p:spPr>
          <a:xfrm>
            <a:off x="1115550" y="404475"/>
            <a:ext cx="69129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/>
              <a:t>Write less, do more!</a:t>
            </a:r>
            <a:endParaRPr/>
          </a:p>
        </p:txBody>
      </p:sp>
      <p:sp>
        <p:nvSpPr>
          <p:cNvPr id="46" name="Google Shape;46;g8b54a69e3e_0_15"/>
          <p:cNvSpPr txBox="1"/>
          <p:nvPr/>
        </p:nvSpPr>
        <p:spPr>
          <a:xfrm>
            <a:off x="1289225" y="2361150"/>
            <a:ext cx="3768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CCCCCC"/>
                </a:highlight>
              </a:rPr>
              <a:t>document.getElementsByClassName(“test”)</a:t>
            </a:r>
            <a:endParaRPr>
              <a:highlight>
                <a:srgbClr val="CCCCCC"/>
              </a:highlight>
            </a:endParaRPr>
          </a:p>
        </p:txBody>
      </p:sp>
      <p:sp>
        <p:nvSpPr>
          <p:cNvPr id="47" name="Google Shape;47;g8b54a69e3e_0_15"/>
          <p:cNvSpPr/>
          <p:nvPr/>
        </p:nvSpPr>
        <p:spPr>
          <a:xfrm>
            <a:off x="4946100" y="2480400"/>
            <a:ext cx="500700" cy="18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8b54a69e3e_0_15"/>
          <p:cNvSpPr txBox="1"/>
          <p:nvPr/>
        </p:nvSpPr>
        <p:spPr>
          <a:xfrm>
            <a:off x="5486550" y="1892050"/>
            <a:ext cx="8190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Jquery</a:t>
            </a:r>
            <a:endParaRPr/>
          </a:p>
        </p:txBody>
      </p:sp>
      <p:sp>
        <p:nvSpPr>
          <p:cNvPr id="49" name="Google Shape;49;g8b54a69e3e_0_15"/>
          <p:cNvSpPr/>
          <p:nvPr/>
        </p:nvSpPr>
        <p:spPr>
          <a:xfrm>
            <a:off x="6345300" y="2480325"/>
            <a:ext cx="500700" cy="18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8b54a69e3e_0_15"/>
          <p:cNvSpPr txBox="1"/>
          <p:nvPr/>
        </p:nvSpPr>
        <p:spPr>
          <a:xfrm>
            <a:off x="6908875" y="2361150"/>
            <a:ext cx="9459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highlight>
                  <a:srgbClr val="CCCCCC"/>
                </a:highlight>
              </a:rPr>
              <a:t>$(“.test”)</a:t>
            </a:r>
            <a:endParaRPr>
              <a:solidFill>
                <a:schemeClr val="dk1"/>
              </a:solidFill>
              <a:highlight>
                <a:srgbClr val="CCCCCC"/>
              </a:highlight>
            </a:endParaRPr>
          </a:p>
        </p:txBody>
      </p:sp>
      <p:pic>
        <p:nvPicPr>
          <p:cNvPr id="51" name="Google Shape;51;g8b54a69e3e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425" y="2304138"/>
            <a:ext cx="819000" cy="535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b54a69e3e_0_95"/>
          <p:cNvSpPr txBox="1"/>
          <p:nvPr>
            <p:ph type="title"/>
          </p:nvPr>
        </p:nvSpPr>
        <p:spPr>
          <a:xfrm>
            <a:off x="5173100" y="2195250"/>
            <a:ext cx="36633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Hora do código!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67" name="Google Shape;167;g8b54a69e3e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75" y="685250"/>
            <a:ext cx="4682575" cy="33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250" y="1381163"/>
            <a:ext cx="4431500" cy="29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4"/>
          <p:cNvSpPr txBox="1"/>
          <p:nvPr/>
        </p:nvSpPr>
        <p:spPr>
          <a:xfrm>
            <a:off x="689700" y="238250"/>
            <a:ext cx="77646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Na próxima aula: </a:t>
            </a:r>
            <a:r>
              <a:rPr lang="pt-BR" sz="3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SPA</a:t>
            </a:r>
            <a:endParaRPr b="0" i="0" sz="3000" u="none" cap="none" strike="noStrik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>
            <p:ph type="title"/>
          </p:nvPr>
        </p:nvSpPr>
        <p:spPr>
          <a:xfrm>
            <a:off x="1115550" y="404475"/>
            <a:ext cx="69129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/>
              <a:t>Sobre o JQuery</a:t>
            </a:r>
            <a:endParaRPr/>
          </a:p>
        </p:txBody>
      </p:sp>
      <p:sp>
        <p:nvSpPr>
          <p:cNvPr id="57" name="Google Shape;57;p17"/>
          <p:cNvSpPr txBox="1"/>
          <p:nvPr/>
        </p:nvSpPr>
        <p:spPr>
          <a:xfrm>
            <a:off x="266425" y="1221125"/>
            <a:ext cx="8799300" cy="30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É uma </a:t>
            </a:r>
            <a:r>
              <a:rPr b="1" lang="pt-BR"/>
              <a:t>biblioteca</a:t>
            </a:r>
            <a:r>
              <a:rPr lang="pt-BR"/>
              <a:t> JavaScript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Auxilia na busca e manipulação de elementos da DOM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Facilita o uso de eventos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Muito bom para trabalhar com animações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Simplifica o uso de chamadas AJAX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Tem suporte à </a:t>
            </a:r>
            <a:r>
              <a:rPr lang="pt-BR"/>
              <a:t>múltiplos</a:t>
            </a:r>
            <a:r>
              <a:rPr lang="pt-BR"/>
              <a:t> browsers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Usa seletores CSS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400">
                <a:latin typeface="Raleway SemiBold"/>
                <a:ea typeface="Raleway SemiBold"/>
                <a:cs typeface="Raleway SemiBold"/>
                <a:sym typeface="Raleway SemiBold"/>
              </a:rPr>
              <a:t>O Precursor de todas as tecnologias baseadas em JavaScript</a:t>
            </a:r>
            <a:endParaRPr b="0" sz="24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24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175" y="0"/>
            <a:ext cx="45808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54a69e3e_0_34"/>
          <p:cNvSpPr txBox="1"/>
          <p:nvPr>
            <p:ph type="title"/>
          </p:nvPr>
        </p:nvSpPr>
        <p:spPr>
          <a:xfrm>
            <a:off x="333025" y="404475"/>
            <a:ext cx="4603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/>
              <a:t>O jQuery se utiliza do padrão decorator</a:t>
            </a:r>
            <a:endParaRPr/>
          </a:p>
        </p:txBody>
      </p:sp>
      <p:sp>
        <p:nvSpPr>
          <p:cNvPr id="69" name="Google Shape;69;g8b54a69e3e_0_34"/>
          <p:cNvSpPr txBox="1"/>
          <p:nvPr/>
        </p:nvSpPr>
        <p:spPr>
          <a:xfrm>
            <a:off x="125800" y="2146200"/>
            <a:ext cx="43887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E isso permite que, a partir de um nó da DOM, possam ser adicionadas uma série de funcionalidades que facilitam a sua manipulação.</a:t>
            </a:r>
            <a:endParaRPr sz="1600"/>
          </a:p>
        </p:txBody>
      </p:sp>
      <p:pic>
        <p:nvPicPr>
          <p:cNvPr id="70" name="Google Shape;70;g8b54a69e3e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675" y="0"/>
            <a:ext cx="4274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b54a69e3e_0_28"/>
          <p:cNvSpPr txBox="1"/>
          <p:nvPr>
            <p:ph type="title"/>
          </p:nvPr>
        </p:nvSpPr>
        <p:spPr>
          <a:xfrm>
            <a:off x="1115550" y="404475"/>
            <a:ext cx="69129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/>
              <a:t>Instalando JQuery</a:t>
            </a:r>
            <a:endParaRPr/>
          </a:p>
        </p:txBody>
      </p:sp>
      <p:sp>
        <p:nvSpPr>
          <p:cNvPr id="76" name="Google Shape;76;g8b54a69e3e_0_28"/>
          <p:cNvSpPr txBox="1"/>
          <p:nvPr/>
        </p:nvSpPr>
        <p:spPr>
          <a:xfrm>
            <a:off x="266425" y="1221125"/>
            <a:ext cx="8799300" cy="30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Baixar a partir do site: https://jquery.com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npm install jquery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Através de um CDN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Ex.: </a:t>
            </a:r>
            <a:r>
              <a:rPr lang="pt-BR">
                <a:solidFill>
                  <a:srgbClr val="E69138"/>
                </a:solidFill>
              </a:rPr>
              <a:t>“&lt;script src="https://code.jquery.com/jquery-3.5.1.min.js" integrity="sha256-9/aliU8dGd2tb6OSsuzixeV4y/faTqgFtohetphbbj0=" crossorigin="anonymous"&gt;&lt;/script&gt;” </a:t>
            </a:r>
            <a:r>
              <a:rPr lang="pt-BR"/>
              <a:t>- versão minificada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4294967295" type="subTitle"/>
          </p:nvPr>
        </p:nvSpPr>
        <p:spPr>
          <a:xfrm>
            <a:off x="977825" y="1200000"/>
            <a:ext cx="76317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ready</a:t>
            </a: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pt-BR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jQuery</a:t>
            </a: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"#hide-btn"</a:t>
            </a: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    $(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"#test"</a:t>
            </a: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  });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977825" y="3675075"/>
            <a:ext cx="73782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CC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** $ === jQuery.</a:t>
            </a:r>
            <a:endParaRPr b="0" i="0" sz="1600" u="none" cap="none" strike="noStrike">
              <a:solidFill>
                <a:srgbClr val="CC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Sintaxe do JQuery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4294967295" type="subTitle"/>
          </p:nvPr>
        </p:nvSpPr>
        <p:spPr>
          <a:xfrm>
            <a:off x="519300" y="902900"/>
            <a:ext cx="83172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addClass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“nome-classe”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removeClass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“nome-classe”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css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“nome-atributo”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“valor”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sz="240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hide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sz="240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Algumas funcionalidades - CSS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b54a69e3e_0_0"/>
          <p:cNvSpPr txBox="1"/>
          <p:nvPr>
            <p:ph idx="4294967295" type="subTitle"/>
          </p:nvPr>
        </p:nvSpPr>
        <p:spPr>
          <a:xfrm>
            <a:off x="223500" y="880700"/>
            <a:ext cx="88275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“&lt;trecho&gt;html&lt;/trecho&gt;”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“&lt;trecho&gt;html&lt;/trecho&gt;”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sz="240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“&lt;trecho&gt;html&lt;/trecho&gt;”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appendTo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“&lt;trecho&gt;html&lt;/trecho&gt;”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prependTo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sz="240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“&lt;trecho&gt;html&lt;/trecho&gt;”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lang="pt-BR" sz="240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“seletor”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pt-BR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24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“&lt;trecho&gt;html&lt;/trecho&gt;”</a:t>
            </a:r>
            <a:r>
              <a:rPr b="1" lang="pt-BR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sz="240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g8b54a69e3e_0_0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SemiBold"/>
                <a:ea typeface="Raleway SemiBold"/>
                <a:cs typeface="Raleway SemiBold"/>
                <a:sym typeface="Raleway SemiBold"/>
              </a:rPr>
              <a:t>Algumas funcionalidades - HTML</a:t>
            </a:r>
            <a:endParaRPr b="0"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